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66"/>
  </p:notesMasterIdLst>
  <p:handoutMasterIdLst>
    <p:handoutMasterId r:id="rId67"/>
  </p:handoutMasterIdLst>
  <p:sldIdLst>
    <p:sldId id="385" r:id="rId2"/>
    <p:sldId id="361" r:id="rId3"/>
    <p:sldId id="362" r:id="rId4"/>
    <p:sldId id="386" r:id="rId5"/>
    <p:sldId id="457" r:id="rId6"/>
    <p:sldId id="364" r:id="rId7"/>
    <p:sldId id="365" r:id="rId8"/>
    <p:sldId id="366" r:id="rId9"/>
    <p:sldId id="369" r:id="rId10"/>
    <p:sldId id="376" r:id="rId11"/>
    <p:sldId id="391" r:id="rId12"/>
    <p:sldId id="389" r:id="rId13"/>
    <p:sldId id="434" r:id="rId14"/>
    <p:sldId id="436" r:id="rId15"/>
    <p:sldId id="437" r:id="rId16"/>
    <p:sldId id="429" r:id="rId17"/>
    <p:sldId id="432" r:id="rId18"/>
    <p:sldId id="430" r:id="rId19"/>
    <p:sldId id="431" r:id="rId20"/>
    <p:sldId id="421" r:id="rId21"/>
    <p:sldId id="422" r:id="rId22"/>
    <p:sldId id="423" r:id="rId23"/>
    <p:sldId id="424" r:id="rId24"/>
    <p:sldId id="390" r:id="rId25"/>
    <p:sldId id="425" r:id="rId26"/>
    <p:sldId id="426" r:id="rId27"/>
    <p:sldId id="427" r:id="rId28"/>
    <p:sldId id="428" r:id="rId29"/>
    <p:sldId id="388" r:id="rId30"/>
    <p:sldId id="438" r:id="rId31"/>
    <p:sldId id="439" r:id="rId32"/>
    <p:sldId id="387" r:id="rId33"/>
    <p:sldId id="419" r:id="rId34"/>
    <p:sldId id="420" r:id="rId35"/>
    <p:sldId id="405" r:id="rId36"/>
    <p:sldId id="398" r:id="rId37"/>
    <p:sldId id="399" r:id="rId38"/>
    <p:sldId id="401" r:id="rId39"/>
    <p:sldId id="400" r:id="rId40"/>
    <p:sldId id="433" r:id="rId41"/>
    <p:sldId id="397" r:id="rId42"/>
    <p:sldId id="406" r:id="rId43"/>
    <p:sldId id="412" r:id="rId44"/>
    <p:sldId id="408" r:id="rId45"/>
    <p:sldId id="458" r:id="rId46"/>
    <p:sldId id="393" r:id="rId47"/>
    <p:sldId id="435" r:id="rId48"/>
    <p:sldId id="402" r:id="rId49"/>
    <p:sldId id="403" r:id="rId50"/>
    <p:sldId id="404" r:id="rId51"/>
    <p:sldId id="440" r:id="rId52"/>
    <p:sldId id="418" r:id="rId53"/>
    <p:sldId id="448" r:id="rId54"/>
    <p:sldId id="449" r:id="rId55"/>
    <p:sldId id="450" r:id="rId56"/>
    <p:sldId id="451" r:id="rId57"/>
    <p:sldId id="452" r:id="rId58"/>
    <p:sldId id="453" r:id="rId59"/>
    <p:sldId id="454" r:id="rId60"/>
    <p:sldId id="456" r:id="rId61"/>
    <p:sldId id="455" r:id="rId62"/>
    <p:sldId id="373" r:id="rId63"/>
    <p:sldId id="371" r:id="rId64"/>
    <p:sldId id="375" r:id="rId65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4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54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2843-8E68-44D7-AC46-294C07C3D77A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E973E-0F43-48E3-8F8B-1F64AF86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5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939"/>
            <a:ext cx="14739224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727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63" r:id="rId24"/>
    <p:sldLayoutId id="2147483708" r:id="rId25"/>
    <p:sldLayoutId id="2147483729" r:id="rId26"/>
    <p:sldLayoutId id="2147483730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713" r:id="rId44"/>
    <p:sldLayoutId id="2147483715" r:id="rId45"/>
    <p:sldLayoutId id="2147483728" r:id="rId46"/>
    <p:sldLayoutId id="2147483716" r:id="rId47"/>
    <p:sldLayoutId id="2147483717" r:id="rId48"/>
    <p:sldLayoutId id="2147483759" r:id="rId49"/>
    <p:sldLayoutId id="2147483760" r:id="rId50"/>
    <p:sldLayoutId id="2147483761" r:id="rId51"/>
    <p:sldLayoutId id="2147483758" r:id="rId52"/>
    <p:sldLayoutId id="2147483733" r:id="rId53"/>
    <p:sldLayoutId id="2147483762" r:id="rId54"/>
    <p:sldLayoutId id="2147483731" r:id="rId55"/>
    <p:sldLayoutId id="2147483718" r:id="rId56"/>
    <p:sldLayoutId id="2147483719" r:id="rId57"/>
    <p:sldLayoutId id="2147483885" r:id="rId58"/>
    <p:sldLayoutId id="2147483886" r:id="rId59"/>
    <p:sldLayoutId id="2147483887" r:id="rId60"/>
    <p:sldLayoutId id="2147483888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39.png"/><Relationship Id="rId12" Type="http://schemas.openxmlformats.org/officeDocument/2006/relationships/image" Target="../media/image68.png"/><Relationship Id="rId2" Type="http://schemas.openxmlformats.org/officeDocument/2006/relationships/hyperlink" Target="https://mobileportalsetrial1304dev-mcsdem0001.mobileenv.us2.oraclecloud.com/mobile/custom/artistapi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hyperlink" Target="https://artist-enricher-api-lucasjellema.apaas.em2.oraclecloud.com/artists/get?artist=madonna" TargetMode="External"/><Relationship Id="rId1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104.155.85.98/ics/integration/flowsvc/soap/PROPOSENEWACTFOR_SOAP/v01/?wsd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4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40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114.jpeg"/><Relationship Id="rId7" Type="http://schemas.openxmlformats.org/officeDocument/2006/relationships/image" Target="../media/image118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10" Type="http://schemas.openxmlformats.org/officeDocument/2006/relationships/image" Target="../media/image121.png"/><Relationship Id="rId4" Type="http://schemas.openxmlformats.org/officeDocument/2006/relationships/image" Target="../media/image115.jpeg"/><Relationship Id="rId9" Type="http://schemas.openxmlformats.org/officeDocument/2006/relationships/image" Target="../media/image1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7.jpe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40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9600" dirty="0">
                <a:solidFill>
                  <a:srgbClr val="FF0000"/>
                </a:solidFill>
              </a:rPr>
              <a:t>World record </a:t>
            </a:r>
            <a:r>
              <a:rPr lang="nl-NL" sz="9600" dirty="0" err="1">
                <a:solidFill>
                  <a:srgbClr val="FF0000"/>
                </a:solidFill>
              </a:rPr>
              <a:t>Soaring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trough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the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 smtClean="0">
                <a:solidFill>
                  <a:srgbClr val="FF0000"/>
                </a:solidFill>
              </a:rPr>
              <a:t>clouds</a:t>
            </a:r>
            <a:r>
              <a:rPr lang="nl-NL" sz="9600" dirty="0" smtClean="0">
                <a:solidFill>
                  <a:srgbClr val="FF0000"/>
                </a:solidFill>
              </a:rPr>
              <a:t/>
            </a:r>
            <a:br>
              <a:rPr lang="nl-NL" sz="9600" dirty="0" smtClean="0">
                <a:solidFill>
                  <a:srgbClr val="FF0000"/>
                </a:solidFill>
              </a:rPr>
            </a:br>
            <a:r>
              <a:rPr lang="nl-NL" sz="9600" dirty="0">
                <a:solidFill>
                  <a:srgbClr val="FF0000"/>
                </a:solidFill>
              </a:rPr>
              <a:t/>
            </a:r>
            <a:br>
              <a:rPr lang="nl-NL" sz="9600" dirty="0">
                <a:solidFill>
                  <a:srgbClr val="FF0000"/>
                </a:solidFill>
              </a:rPr>
            </a:br>
            <a:r>
              <a:rPr lang="nl-NL" sz="9600" dirty="0" err="1" smtClean="0">
                <a:solidFill>
                  <a:srgbClr val="FF0000"/>
                </a:solidFill>
              </a:rPr>
              <a:t>LIve</a:t>
            </a:r>
            <a:r>
              <a:rPr lang="nl-NL" sz="9600" dirty="0" smtClean="0">
                <a:solidFill>
                  <a:srgbClr val="FF0000"/>
                </a:solidFill>
              </a:rPr>
              <a:t> </a:t>
            </a:r>
            <a:r>
              <a:rPr lang="nl-NL" sz="9600" dirty="0">
                <a:solidFill>
                  <a:srgbClr val="FF0000"/>
                </a:solidFill>
              </a:rPr>
              <a:t>demo of </a:t>
            </a:r>
            <a:r>
              <a:rPr lang="nl-NL" sz="9600" dirty="0" smtClean="0">
                <a:solidFill>
                  <a:srgbClr val="FF0000"/>
                </a:solidFill>
              </a:rPr>
              <a:t>17 </a:t>
            </a:r>
            <a:r>
              <a:rPr lang="nl-NL" sz="9600" dirty="0" err="1">
                <a:solidFill>
                  <a:srgbClr val="FF0000"/>
                </a:solidFill>
              </a:rPr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2144" y="6400800"/>
            <a:ext cx="14955977" cy="2118360"/>
          </a:xfrm>
        </p:spPr>
        <p:txBody>
          <a:bodyPr/>
          <a:lstStyle/>
          <a:p>
            <a:r>
              <a:rPr lang="nl-NL" b="1" dirty="0" smtClean="0"/>
              <a:t>The Oracle ACE </a:t>
            </a:r>
            <a:r>
              <a:rPr lang="nl-NL" b="1" dirty="0" err="1" smtClean="0"/>
              <a:t>Soaring</a:t>
            </a:r>
            <a:r>
              <a:rPr lang="nl-NL" b="1" dirty="0" smtClean="0"/>
              <a:t> </a:t>
            </a:r>
            <a:r>
              <a:rPr lang="nl-NL" b="1" dirty="0" err="1" smtClean="0"/>
              <a:t>Clouds</a:t>
            </a:r>
            <a:r>
              <a:rPr lang="nl-NL" b="1" dirty="0" smtClean="0"/>
              <a:t> Team</a:t>
            </a:r>
          </a:p>
          <a:p>
            <a:r>
              <a:rPr lang="nl-NL" b="1" dirty="0" err="1" smtClean="0"/>
              <a:t>OGh</a:t>
            </a:r>
            <a:r>
              <a:rPr lang="nl-NL" b="1" dirty="0" smtClean="0"/>
              <a:t> Tech </a:t>
            </a:r>
            <a:r>
              <a:rPr lang="nl-NL" b="1" dirty="0" err="1" smtClean="0"/>
              <a:t>Experience</a:t>
            </a:r>
            <a:endParaRPr lang="nl-NL" b="1" dirty="0" smtClean="0"/>
          </a:p>
          <a:p>
            <a:r>
              <a:rPr lang="nl-NL" b="1" dirty="0" smtClean="0"/>
              <a:t>15th </a:t>
            </a:r>
            <a:r>
              <a:rPr lang="nl-NL" b="1" dirty="0" err="1" smtClean="0"/>
              <a:t>June</a:t>
            </a:r>
            <a:r>
              <a:rPr lang="nl-NL" b="1" dirty="0" smtClean="0"/>
              <a:t> </a:t>
            </a:r>
            <a:r>
              <a:rPr lang="nl-NL" b="1" dirty="0" smtClean="0"/>
              <a:t>2017, </a:t>
            </a:r>
            <a:r>
              <a:rPr lang="nl-NL" b="1" dirty="0" smtClean="0"/>
              <a:t>Amersfoort, The Netherlands</a:t>
            </a:r>
            <a:endParaRPr lang="en-US" b="1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856" y="7814587"/>
            <a:ext cx="4824536" cy="161822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be 57"/>
          <p:cNvSpPr/>
          <p:nvPr/>
        </p:nvSpPr>
        <p:spPr>
          <a:xfrm>
            <a:off x="1925852" y="7473835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Cube 58"/>
          <p:cNvSpPr/>
          <p:nvPr/>
        </p:nvSpPr>
        <p:spPr>
          <a:xfrm>
            <a:off x="1925852" y="6884953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896188" y="4596573"/>
            <a:ext cx="1029577" cy="2419742"/>
            <a:chOff x="7223138" y="5397359"/>
            <a:chExt cx="1659761" cy="3279992"/>
          </a:xfrm>
        </p:grpSpPr>
        <p:sp>
          <p:nvSpPr>
            <p:cNvPr id="53" name="Cube 52"/>
            <p:cNvSpPr/>
            <p:nvPr/>
          </p:nvSpPr>
          <p:spPr>
            <a:xfrm>
              <a:off x="7223138" y="7712647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7223138" y="6940885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7223138" y="6169123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7223138" y="5397359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Integrating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– </a:t>
            </a:r>
            <a:r>
              <a:rPr lang="nl-NL" dirty="0" err="1" smtClean="0"/>
              <a:t>vertically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7070738" y="7560247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7070738" y="6788485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070738" y="6016723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10983029" y="5497368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10983029" y="4725604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0983029" y="3942610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7070738" y="524495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7070738" y="4473196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8967607" y="440363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8967607" y="363186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8967607" y="284148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4732300" y="413555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4818207" y="3460258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996038" y="338790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ube 19"/>
          <p:cNvSpPr/>
          <p:nvPr/>
        </p:nvSpPr>
        <p:spPr>
          <a:xfrm>
            <a:off x="7307847" y="435609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Cube 20"/>
          <p:cNvSpPr/>
          <p:nvPr/>
        </p:nvSpPr>
        <p:spPr>
          <a:xfrm>
            <a:off x="8019172" y="437672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Cube 21"/>
          <p:cNvSpPr/>
          <p:nvPr/>
        </p:nvSpPr>
        <p:spPr>
          <a:xfrm>
            <a:off x="9619656" y="2736728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Cube 22"/>
          <p:cNvSpPr/>
          <p:nvPr/>
        </p:nvSpPr>
        <p:spPr>
          <a:xfrm>
            <a:off x="11333899" y="3797901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Cube 23"/>
          <p:cNvSpPr/>
          <p:nvPr/>
        </p:nvSpPr>
        <p:spPr>
          <a:xfrm>
            <a:off x="11511729" y="3942610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ube 24"/>
          <p:cNvSpPr/>
          <p:nvPr/>
        </p:nvSpPr>
        <p:spPr>
          <a:xfrm>
            <a:off x="11981151" y="3854421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6" name="Straight Arrow Connector 25"/>
          <p:cNvCxnSpPr>
            <a:stCxn id="45" idx="5"/>
            <a:endCxn id="19" idx="1"/>
          </p:cNvCxnSpPr>
          <p:nvPr/>
        </p:nvCxnSpPr>
        <p:spPr>
          <a:xfrm flipV="1">
            <a:off x="3057614" y="3460258"/>
            <a:ext cx="2080081" cy="13747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0" idx="2"/>
          </p:cNvCxnSpPr>
          <p:nvPr/>
        </p:nvCxnSpPr>
        <p:spPr>
          <a:xfrm>
            <a:off x="5262785" y="3568788"/>
            <a:ext cx="2045062" cy="9681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22" idx="2"/>
          </p:cNvCxnSpPr>
          <p:nvPr/>
        </p:nvCxnSpPr>
        <p:spPr>
          <a:xfrm flipV="1">
            <a:off x="7530135" y="2917611"/>
            <a:ext cx="2089519" cy="1438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2"/>
          </p:cNvCxnSpPr>
          <p:nvPr/>
        </p:nvCxnSpPr>
        <p:spPr>
          <a:xfrm flipV="1">
            <a:off x="8374836" y="4085628"/>
            <a:ext cx="3136895" cy="3996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6" idx="4"/>
            <a:endCxn id="20" idx="1"/>
          </p:cNvCxnSpPr>
          <p:nvPr/>
        </p:nvCxnSpPr>
        <p:spPr>
          <a:xfrm>
            <a:off x="5879539" y="3604963"/>
            <a:ext cx="1561681" cy="823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5"/>
            <a:endCxn id="23" idx="2"/>
          </p:cNvCxnSpPr>
          <p:nvPr/>
        </p:nvCxnSpPr>
        <p:spPr>
          <a:xfrm flipV="1">
            <a:off x="7663511" y="3978786"/>
            <a:ext cx="3670388" cy="4858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0983029" y="1635106"/>
            <a:ext cx="2736755" cy="1578050"/>
            <a:chOff x="6034350" y="912281"/>
            <a:chExt cx="2052551" cy="969947"/>
          </a:xfrm>
        </p:grpSpPr>
        <p:sp>
          <p:nvSpPr>
            <p:cNvPr id="40" name="Cloud 39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1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511811" cy="85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>
          <a:xfrm flipV="1">
            <a:off x="9943283" y="2560109"/>
            <a:ext cx="1568447" cy="1766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266" y="2173819"/>
            <a:ext cx="1287304" cy="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be 34"/>
          <p:cNvSpPr/>
          <p:nvPr/>
        </p:nvSpPr>
        <p:spPr>
          <a:xfrm>
            <a:off x="5410977" y="329214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Cube 35"/>
          <p:cNvSpPr/>
          <p:nvPr/>
        </p:nvSpPr>
        <p:spPr>
          <a:xfrm>
            <a:off x="5612791" y="342407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/>
          <p:cNvCxnSpPr>
            <a:endCxn id="34" idx="3"/>
          </p:cNvCxnSpPr>
          <p:nvPr/>
        </p:nvCxnSpPr>
        <p:spPr>
          <a:xfrm flipH="1" flipV="1">
            <a:off x="4460570" y="2599980"/>
            <a:ext cx="950407" cy="6921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35" idx="5"/>
          </p:cNvCxnSpPr>
          <p:nvPr/>
        </p:nvCxnSpPr>
        <p:spPr>
          <a:xfrm flipH="1" flipV="1">
            <a:off x="5766641" y="3400674"/>
            <a:ext cx="1755214" cy="9554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4"/>
          </p:cNvCxnSpPr>
          <p:nvPr/>
        </p:nvCxnSpPr>
        <p:spPr>
          <a:xfrm>
            <a:off x="8302483" y="4557609"/>
            <a:ext cx="2680546" cy="27132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1821459" y="543790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Cube 43"/>
          <p:cNvSpPr/>
          <p:nvPr/>
        </p:nvSpPr>
        <p:spPr>
          <a:xfrm>
            <a:off x="1907366" y="4762607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IoTCS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2701950" y="472642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4193610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22" idx="5"/>
          </p:cNvCxnSpPr>
          <p:nvPr/>
        </p:nvCxnSpPr>
        <p:spPr>
          <a:xfrm>
            <a:off x="9975320" y="2845258"/>
            <a:ext cx="5017434" cy="13764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1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1706562"/>
            <a:ext cx="8680767" cy="763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Endpoints</a:t>
            </a:r>
            <a:r>
              <a:rPr lang="nl-NL" dirty="0" smtClean="0"/>
              <a:t> &amp;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9720" y="2377440"/>
            <a:ext cx="7183377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http://</a:t>
            </a:r>
            <a:r>
              <a:rPr lang="en-US" sz="4400" dirty="0" smtClean="0">
                <a:latin typeface="Berlin Sans FB" panose="020E0602020502020306" pitchFamily="34" charset="0"/>
              </a:rPr>
              <a:t>tinyurl.com/SoaringSplit</a:t>
            </a:r>
          </a:p>
        </p:txBody>
      </p:sp>
      <p:pic>
        <p:nvPicPr>
          <p:cNvPr id="1028" name="Picture 4" descr="Bey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060" y="3505835"/>
            <a:ext cx="51435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First Steps…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40" y="1791314"/>
            <a:ext cx="1359662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6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r>
              <a:rPr lang="nl-NL" dirty="0" smtClean="0"/>
              <a:t> 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Screen Shot 2017-03-29 at 14.01.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97" y="929640"/>
            <a:ext cx="13618029" cy="84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lucas_j\AppData\Local\Microsoft\Windows\Temporary Internet Files\Content.Outlook\ALZHWFQB\Screen Shot 2017-03-29 at 14.00.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54" y="624840"/>
            <a:ext cx="14156872" cy="88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9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lucas_j\AppData\Local\Microsoft\Windows\Temporary Internet Files\Content.Outlook\ALZHWFQB\Screen Shot 2017-03-29 at 14.00.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94" y="472440"/>
            <a:ext cx="14545017" cy="905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3314" name="Picture 2" descr="C:\Users\lucas_j\AppData\Local\Microsoft\Windows\Temporary Internet Files\Content.Outlook\ALZHWFQB\APIP_CS_Management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380" y="1234440"/>
            <a:ext cx="12047711" cy="826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6386" name="Picture 2" descr="C:\Users\lucas_j\AppData\Local\Microsoft\Windows\Temporary Internet Files\Content.Outlook\ALZHWFQB\APIP_CS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0" y="810322"/>
            <a:ext cx="12129962" cy="894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4338" name="Picture 2" descr="C:\Users\lucas_j\AppData\Local\Microsoft\Windows\Temporary Internet Files\Content.Outlook\ALZHWFQB\APIP_CS_Dev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74" y="1584960"/>
            <a:ext cx="14707809" cy="801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1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5362" name="Picture 2" descr="C:\Users\lucas_j\AppData\Local\Microsoft\Windows\Temporary Internet Files\Content.Outlook\ALZHWFQB\APIP_CS_Dev_Portal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60" y="1398580"/>
            <a:ext cx="13718588" cy="8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international</a:t>
            </a:r>
            <a:r>
              <a:rPr lang="nl-NL" dirty="0" smtClean="0"/>
              <a:t> team of Oracle ACE Directors</a:t>
            </a:r>
          </a:p>
          <a:p>
            <a:r>
              <a:rPr lang="nl-NL" dirty="0" err="1" smtClean="0"/>
              <a:t>Presented</a:t>
            </a:r>
            <a:r>
              <a:rPr lang="nl-NL" dirty="0" smtClean="0"/>
              <a:t> </a:t>
            </a:r>
            <a:r>
              <a:rPr lang="nl-NL" dirty="0" err="1" smtClean="0"/>
              <a:t>four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today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Valencia,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Katwijk, </a:t>
            </a:r>
            <a:r>
              <a:rPr lang="nl-NL" dirty="0" err="1" smtClean="0"/>
              <a:t>June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San Francisco, September </a:t>
            </a:r>
            <a:r>
              <a:rPr lang="nl-NL" dirty="0" smtClean="0"/>
              <a:t>2016</a:t>
            </a:r>
          </a:p>
          <a:p>
            <a:pPr lvl="1"/>
            <a:r>
              <a:rPr lang="nl-NL" dirty="0" smtClean="0"/>
              <a:t>Split, </a:t>
            </a:r>
            <a:r>
              <a:rPr lang="nl-NL" dirty="0" err="1" smtClean="0"/>
              <a:t>March</a:t>
            </a:r>
            <a:r>
              <a:rPr lang="nl-NL" dirty="0" smtClean="0"/>
              <a:t> 2017</a:t>
            </a:r>
            <a:endParaRPr lang="nl-NL" dirty="0" smtClean="0"/>
          </a:p>
          <a:p>
            <a:r>
              <a:rPr lang="nl-NL" dirty="0" err="1" smtClean="0"/>
              <a:t>Objective</a:t>
            </a:r>
            <a:r>
              <a:rPr lang="nl-NL" dirty="0" smtClean="0"/>
              <a:t>: </a:t>
            </a:r>
            <a:r>
              <a:rPr lang="nl-NL" dirty="0" err="1" smtClean="0"/>
              <a:t>demonstrate</a:t>
            </a:r>
            <a:r>
              <a:rPr lang="nl-NL" dirty="0" smtClean="0"/>
              <a:t> live a </a:t>
            </a:r>
            <a:r>
              <a:rPr lang="nl-NL" dirty="0" err="1" smtClean="0"/>
              <a:t>working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br>
              <a:rPr lang="nl-NL" dirty="0" smtClean="0"/>
            </a:br>
            <a:r>
              <a:rPr lang="nl-NL" dirty="0" err="1" smtClean="0"/>
              <a:t>integrated</a:t>
            </a:r>
            <a:r>
              <a:rPr lang="nl-NL" dirty="0" smtClean="0"/>
              <a:t> flow </a:t>
            </a:r>
            <a:r>
              <a:rPr lang="nl-NL" dirty="0" err="1" smtClean="0"/>
              <a:t>using</a:t>
            </a:r>
            <a:r>
              <a:rPr lang="nl-NL" dirty="0" smtClean="0"/>
              <a:t> Oracle PaaS Cloud Services</a:t>
            </a:r>
          </a:p>
          <a:p>
            <a:pPr lvl="1"/>
            <a:r>
              <a:rPr lang="nl-NL" dirty="0" err="1"/>
              <a:t>a</a:t>
            </a:r>
            <a:r>
              <a:rPr lang="nl-NL" dirty="0" err="1" smtClean="0"/>
              <a:t>nd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in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endParaRPr lang="en-US" dirty="0"/>
          </a:p>
        </p:txBody>
      </p:sp>
      <p:pic>
        <p:nvPicPr>
          <p:cNvPr id="5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36" y="3622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cas_j\AppData\Local\Temp\SNAGHTMLd9f833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768" y="2830055"/>
            <a:ext cx="5472352" cy="34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11" y="2605999"/>
            <a:ext cx="2450636" cy="183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5163800" y="3703320"/>
            <a:ext cx="960120" cy="5334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935480"/>
            <a:ext cx="16088000" cy="666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5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" y="1813560"/>
            <a:ext cx="16299397" cy="661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5" y="1595120"/>
            <a:ext cx="14335125" cy="680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1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Weekly re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40" y="1554480"/>
            <a:ext cx="15122107" cy="72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end user portal – JET on ACCS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" y="2391728"/>
            <a:ext cx="16473698" cy="599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lucas_j\AppData\Local\Microsoft\Windows\Temporary Internet Files\Content.Outlook\ALZHWFQB\Screen Shot 2017-03-29 at 13.57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2" y="655320"/>
            <a:ext cx="3676777" cy="71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80" y="4213860"/>
            <a:ext cx="1458595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9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artist in </a:t>
            </a:r>
            <a:r>
              <a:rPr lang="nl-NL" dirty="0" err="1" smtClean="0"/>
              <a:t>the</a:t>
            </a:r>
            <a:r>
              <a:rPr lang="nl-NL" dirty="0" smtClean="0"/>
              <a:t> portal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8" y="2220595"/>
            <a:ext cx="7888922" cy="39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38" y="5142865"/>
            <a:ext cx="6060122" cy="388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hlinkClick r:id="rId2"/>
          </p:cNvPr>
          <p:cNvSpPr/>
          <p:nvPr/>
        </p:nvSpPr>
        <p:spPr>
          <a:xfrm>
            <a:off x="7915148" y="6536234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881574"/>
            <a:ext cx="5268766" cy="357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lik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359" y="228600"/>
            <a:ext cx="2426335" cy="20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ik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40" y="5943600"/>
            <a:ext cx="1412114" cy="12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856835" y="7620000"/>
            <a:ext cx="1435554" cy="816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MAX APP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3" y="7180731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56" y="7509125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age result for lik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342" y="6809332"/>
            <a:ext cx="1157331" cy="9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hlinkClick r:id="rId9"/>
          </p:cNvPr>
          <p:cNvSpPr/>
          <p:nvPr/>
        </p:nvSpPr>
        <p:spPr>
          <a:xfrm>
            <a:off x="11932205" y="2306755"/>
            <a:ext cx="3170635" cy="17136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r>
              <a:rPr lang="nl-NL" sz="3200" dirty="0" smtClean="0"/>
              <a:t>ACCS</a:t>
            </a:r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12442201" y="5364449"/>
            <a:ext cx="3030599" cy="12353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</a:t>
            </a:r>
            <a:r>
              <a:rPr lang="nl-NL" dirty="0" smtClean="0">
                <a:solidFill>
                  <a:schemeClr val="accent3"/>
                </a:solidFill>
              </a:rPr>
              <a:t>Hub</a:t>
            </a:r>
          </a:p>
          <a:p>
            <a:pPr algn="ctr"/>
            <a:endParaRPr lang="nl-NL" dirty="0">
              <a:solidFill>
                <a:schemeClr val="accent3"/>
              </a:solidFill>
            </a:endParaRP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Lightning Bolt 34"/>
          <p:cNvSpPr/>
          <p:nvPr/>
        </p:nvSpPr>
        <p:spPr>
          <a:xfrm>
            <a:off x="12442201" y="4789995"/>
            <a:ext cx="462936" cy="983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>
            <a:off x="2126740" y="446237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/>
          <p:cNvSpPr/>
          <p:nvPr/>
        </p:nvSpPr>
        <p:spPr>
          <a:xfrm>
            <a:off x="9732211" y="6034225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749296" y="1221137"/>
            <a:ext cx="3101134" cy="17354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chemeClr val="accent3"/>
                </a:solidFill>
              </a:rPr>
              <a:t>Application Cache </a:t>
            </a:r>
            <a:endParaRPr lang="nl-NL" sz="2800" dirty="0" smtClean="0">
              <a:solidFill>
                <a:schemeClr val="accent3"/>
              </a:solidFill>
            </a:endParaRPr>
          </a:p>
          <a:p>
            <a:endParaRPr lang="nl-NL" sz="2800" dirty="0">
              <a:solidFill>
                <a:schemeClr val="accent3"/>
              </a:solidFill>
            </a:endParaRPr>
          </a:p>
          <a:p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44" name="Elbow Connector 43"/>
          <p:cNvCxnSpPr/>
          <p:nvPr/>
        </p:nvCxnSpPr>
        <p:spPr>
          <a:xfrm rot="10800000">
            <a:off x="8850431" y="1829769"/>
            <a:ext cx="3081775" cy="107475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434060" y="450200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10056098" y="6122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12238220" y="5072854"/>
            <a:ext cx="346622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/>
          <p:cNvCxnSpPr>
            <a:stCxn id="34" idx="0"/>
            <a:endCxn id="17" idx="2"/>
          </p:cNvCxnSpPr>
          <p:nvPr/>
        </p:nvCxnSpPr>
        <p:spPr>
          <a:xfrm rot="16200000" flipV="1">
            <a:off x="13065515" y="4472463"/>
            <a:ext cx="1343995" cy="4399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83" y="5529153"/>
            <a:ext cx="2166250" cy="1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le:Node.js logo 2015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801" y="3154523"/>
            <a:ext cx="2726517" cy="7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racle coherenc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71" y="2196322"/>
            <a:ext cx="1207261" cy="6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/>
          <p:cNvSpPr/>
          <p:nvPr/>
        </p:nvSpPr>
        <p:spPr>
          <a:xfrm>
            <a:off x="7948196" y="1587148"/>
            <a:ext cx="714828" cy="1039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03" y="170881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185183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33" y="208884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8" y="230675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8305611" y="4191000"/>
            <a:ext cx="2561688" cy="1087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200" dirty="0">
                <a:solidFill>
                  <a:schemeClr val="accent3"/>
                </a:solidFill>
              </a:rPr>
              <a:t>API P</a:t>
            </a:r>
            <a:endParaRPr lang="en-US" sz="3200" dirty="0">
              <a:solidFill>
                <a:schemeClr val="accent3"/>
              </a:solidFill>
            </a:endParaRPr>
          </a:p>
        </p:txBody>
      </p:sp>
      <p:cxnSp>
        <p:nvCxnSpPr>
          <p:cNvPr id="2061" name="Elbow Connector 2060"/>
          <p:cNvCxnSpPr/>
          <p:nvPr/>
        </p:nvCxnSpPr>
        <p:spPr>
          <a:xfrm flipV="1">
            <a:off x="10867299" y="3346485"/>
            <a:ext cx="1064906" cy="157101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 descr="Image result for stopwatch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244" y="2453591"/>
            <a:ext cx="758574" cy="7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endCxn id="81" idx="1"/>
          </p:cNvCxnSpPr>
          <p:nvPr/>
        </p:nvCxnSpPr>
        <p:spPr>
          <a:xfrm flipV="1">
            <a:off x="3413760" y="4734616"/>
            <a:ext cx="4891851" cy="1504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2057" grpId="0" animBg="1"/>
      <p:bldP spid="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98" y="2613025"/>
            <a:ext cx="5801042" cy="371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542" y="2026921"/>
            <a:ext cx="7647419" cy="722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audience</a:t>
            </a:r>
            <a:r>
              <a:rPr lang="nl-NL" dirty="0" smtClean="0"/>
              <a:t> </a:t>
            </a:r>
            <a:r>
              <a:rPr lang="nl-NL" dirty="0" err="1" smtClean="0"/>
              <a:t>participation</a:t>
            </a:r>
            <a:r>
              <a:rPr lang="nl-NL" dirty="0" smtClean="0"/>
              <a:t> story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0514" y="2149936"/>
            <a:ext cx="13152806" cy="6862977"/>
            <a:chOff x="3887520" y="3484017"/>
            <a:chExt cx="7673789" cy="3651889"/>
          </a:xfrm>
        </p:grpSpPr>
        <p:sp>
          <p:nvSpPr>
            <p:cNvPr id="3" name="Oval 2"/>
            <p:cNvSpPr/>
            <p:nvPr/>
          </p:nvSpPr>
          <p:spPr>
            <a:xfrm>
              <a:off x="3887520" y="4017861"/>
              <a:ext cx="1897833" cy="9689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err="1" smtClean="0">
                  <a:solidFill>
                    <a:schemeClr val="tx2"/>
                  </a:solidFill>
                </a:rPr>
                <a:t>Audience</a:t>
              </a:r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nl-NL" sz="2800" dirty="0">
                <a:solidFill>
                  <a:schemeClr val="tx2"/>
                </a:solidFill>
              </a:endParaRPr>
            </a:p>
            <a:p>
              <a:pPr algn="ctr"/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en-US" sz="2800" dirty="0">
                <a:solidFill>
                  <a:schemeClr val="tx2"/>
                </a:solidFill>
              </a:endParaRPr>
            </a:p>
          </p:txBody>
        </p:sp>
        <p:pic>
          <p:nvPicPr>
            <p:cNvPr id="4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049" y="4898980"/>
              <a:ext cx="1359313" cy="110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494354" y="4550755"/>
              <a:ext cx="1518267" cy="7536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err="1">
                  <a:solidFill>
                    <a:schemeClr val="lt1"/>
                  </a:solidFill>
                </a:rPr>
                <a:t>IoT</a:t>
              </a:r>
              <a:r>
                <a:rPr lang="nl-NL" sz="4000" dirty="0">
                  <a:solidFill>
                    <a:schemeClr val="lt1"/>
                  </a:solidFill>
                </a:rPr>
                <a:t> CS</a:t>
              </a:r>
              <a:endParaRPr lang="en-US" sz="4000" dirty="0">
                <a:solidFill>
                  <a:schemeClr val="lt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910441" y="5039007"/>
              <a:ext cx="576064" cy="4782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98473" y="4961219"/>
              <a:ext cx="432048" cy="304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342489" y="4788273"/>
              <a:ext cx="918217" cy="1107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940362" y="4927566"/>
              <a:ext cx="1553992" cy="524426"/>
            </a:xfrm>
            <a:prstGeom prst="bentConnector3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801597" y="3484017"/>
              <a:ext cx="2039877" cy="891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smtClean="0"/>
                <a:t>Real “</a:t>
              </a:r>
              <a:r>
                <a:rPr lang="nl-NL" sz="2800" dirty="0" err="1" smtClean="0"/>
                <a:t>Things</a:t>
              </a:r>
              <a:r>
                <a:rPr lang="nl-NL" sz="2800" dirty="0" smtClean="0"/>
                <a:t>” (Pis, </a:t>
              </a:r>
              <a:r>
                <a:rPr lang="nl-NL" sz="2800" dirty="0" err="1" smtClean="0"/>
                <a:t>Arduino’s</a:t>
              </a:r>
              <a:r>
                <a:rPr lang="nl-NL" sz="2800" dirty="0" smtClean="0"/>
                <a:t>, …)</a:t>
              </a:r>
              <a:endParaRPr lang="en-US" sz="2800" dirty="0"/>
            </a:p>
          </p:txBody>
        </p:sp>
        <p:cxnSp>
          <p:nvCxnSpPr>
            <p:cNvPr id="11" name="Elbow Connector 10"/>
            <p:cNvCxnSpPr>
              <a:stCxn id="10" idx="3"/>
              <a:endCxn id="5" idx="0"/>
            </p:cNvCxnSpPr>
            <p:nvPr/>
          </p:nvCxnSpPr>
          <p:spPr>
            <a:xfrm>
              <a:off x="7841474" y="3929553"/>
              <a:ext cx="1412014" cy="62120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13" idx="1"/>
            </p:cNvCxnSpPr>
            <p:nvPr/>
          </p:nvCxnSpPr>
          <p:spPr>
            <a:xfrm rot="10800000">
              <a:off x="6690360" y="5737595"/>
              <a:ext cx="3352682" cy="7575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hlinkClick r:id="rId3"/>
            </p:cNvPr>
            <p:cNvSpPr/>
            <p:nvPr/>
          </p:nvSpPr>
          <p:spPr>
            <a:xfrm>
              <a:off x="10043042" y="6058869"/>
              <a:ext cx="1518267" cy="87259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smtClean="0"/>
                <a:t>ICS</a:t>
              </a:r>
              <a:endParaRPr lang="en-US" sz="4000" dirty="0"/>
            </a:p>
          </p:txBody>
        </p:sp>
        <p:cxnSp>
          <p:nvCxnSpPr>
            <p:cNvPr id="14" name="Elbow Connector 13"/>
            <p:cNvCxnSpPr>
              <a:stCxn id="3" idx="0"/>
              <a:endCxn id="10" idx="1"/>
            </p:cNvCxnSpPr>
            <p:nvPr/>
          </p:nvCxnSpPr>
          <p:spPr>
            <a:xfrm rot="5400000" flipH="1" flipV="1">
              <a:off x="5274863" y="3491127"/>
              <a:ext cx="88308" cy="9651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http://all4desktop.com/data_images/original/4240423-people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02" y="4214560"/>
              <a:ext cx="1148873" cy="792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Elbow Connector 15"/>
            <p:cNvCxnSpPr>
              <a:stCxn id="5" idx="3"/>
              <a:endCxn id="13" idx="0"/>
            </p:cNvCxnSpPr>
            <p:nvPr/>
          </p:nvCxnSpPr>
          <p:spPr>
            <a:xfrm>
              <a:off x="10012621" y="4927566"/>
              <a:ext cx="789555" cy="113130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0800000" flipV="1">
              <a:off x="8123945" y="6670935"/>
              <a:ext cx="1919098" cy="4649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05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76629" cy="1346288"/>
          </a:xfrm>
        </p:spPr>
        <p:txBody>
          <a:bodyPr/>
          <a:lstStyle/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/>
              <a:t>integrated</a:t>
            </a:r>
            <a:r>
              <a:rPr lang="nl-NL" dirty="0"/>
              <a:t> flow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smtClean="0">
                <a:solidFill>
                  <a:srgbClr val="FF0000"/>
                </a:solidFill>
              </a:rPr>
              <a:t>AS MANY </a:t>
            </a:r>
            <a:r>
              <a:rPr lang="nl-NL" dirty="0" smtClean="0"/>
              <a:t>Oracle </a:t>
            </a:r>
            <a:r>
              <a:rPr lang="nl-NL" dirty="0"/>
              <a:t>PaaS Cloud </a:t>
            </a:r>
            <a:r>
              <a:rPr lang="nl-NL" dirty="0" smtClean="0"/>
              <a:t>Services </a:t>
            </a:r>
            <a:r>
              <a:rPr lang="nl-NL" dirty="0" smtClean="0">
                <a:solidFill>
                  <a:srgbClr val="FF0000"/>
                </a:solidFill>
              </a:rPr>
              <a:t>as </a:t>
            </a:r>
            <a:r>
              <a:rPr lang="nl-NL" dirty="0" err="1" smtClean="0">
                <a:solidFill>
                  <a:srgbClr val="FF0000"/>
                </a:solidFill>
              </a:rPr>
              <a:t>possible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world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55" y="4640897"/>
            <a:ext cx="60960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recor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" y="2529839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Incoming Stream Exploration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6060" y="1886564"/>
            <a:ext cx="1355858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IoT </a:t>
            </a:r>
            <a:r>
              <a:rPr lang="nl-NL" dirty="0">
                <a:solidFill>
                  <a:schemeClr val="accent3"/>
                </a:solidFill>
              </a:rPr>
              <a:t>CS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59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Incoming Stream Exploration (Drilldown)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3508" y="1886564"/>
            <a:ext cx="13443684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IoT </a:t>
            </a:r>
            <a:r>
              <a:rPr lang="nl-NL" dirty="0">
                <a:solidFill>
                  <a:schemeClr val="accent3"/>
                </a:solidFill>
              </a:rPr>
              <a:t>CS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08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865683"/>
            <a:ext cx="14739224" cy="2090702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393" y="2711556"/>
            <a:ext cx="14611136" cy="2492587"/>
          </a:xfrm>
        </p:spPr>
        <p:txBody>
          <a:bodyPr>
            <a:normAutofit/>
          </a:bodyPr>
          <a:lstStyle/>
          <a:p>
            <a:r>
              <a:rPr lang="nl-NL" sz="4700" dirty="0" err="1"/>
              <a:t>Use</a:t>
            </a:r>
            <a:r>
              <a:rPr lang="nl-NL" sz="4700" dirty="0"/>
              <a:t> </a:t>
            </a:r>
            <a:r>
              <a:rPr lang="nl-NL" sz="4700" dirty="0" err="1"/>
              <a:t>the</a:t>
            </a:r>
            <a:r>
              <a:rPr lang="nl-NL" sz="4700" dirty="0"/>
              <a:t> hashtag </a:t>
            </a:r>
            <a:r>
              <a:rPr lang="nl-NL" sz="4700" dirty="0" smtClean="0"/>
              <a:t>#paasaces </a:t>
            </a:r>
            <a:r>
              <a:rPr lang="nl-NL" sz="4700" dirty="0" err="1"/>
              <a:t>to</a:t>
            </a:r>
            <a:r>
              <a:rPr lang="nl-NL" sz="4700" dirty="0"/>
              <a:t> get </a:t>
            </a:r>
            <a:r>
              <a:rPr lang="nl-NL" sz="4700" dirty="0" err="1"/>
              <a:t>noticed</a:t>
            </a:r>
            <a:r>
              <a:rPr lang="nl-NL" sz="4700" dirty="0"/>
              <a:t> </a:t>
            </a:r>
            <a:r>
              <a:rPr lang="nl-NL" sz="4700" dirty="0" err="1"/>
              <a:t>by</a:t>
            </a:r>
            <a:r>
              <a:rPr lang="nl-NL" sz="4700" dirty="0"/>
              <a:t> </a:t>
            </a:r>
            <a:r>
              <a:rPr lang="nl-NL" sz="4700" dirty="0" err="1"/>
              <a:t>IoT</a:t>
            </a:r>
            <a:r>
              <a:rPr lang="nl-NL" sz="4700" dirty="0"/>
              <a:t> CS </a:t>
            </a:r>
          </a:p>
          <a:p>
            <a:r>
              <a:rPr lang="nl-NL" sz="4700" dirty="0" err="1"/>
              <a:t>and</a:t>
            </a:r>
            <a:r>
              <a:rPr lang="nl-NL" sz="4700" dirty="0"/>
              <a:t> </a:t>
            </a:r>
            <a:r>
              <a:rPr lang="nl-NL" sz="4700" dirty="0" err="1"/>
              <a:t>add</a:t>
            </a:r>
            <a:r>
              <a:rPr lang="nl-NL" sz="4700" dirty="0"/>
              <a:t> </a:t>
            </a:r>
            <a:r>
              <a:rPr lang="nl-NL" sz="4700" dirty="0" err="1"/>
              <a:t>your</a:t>
            </a:r>
            <a:r>
              <a:rPr lang="nl-NL" sz="4700" dirty="0"/>
              <a:t> </a:t>
            </a:r>
            <a:r>
              <a:rPr lang="nl-NL" sz="4700" dirty="0" err="1"/>
              <a:t>favorite</a:t>
            </a:r>
            <a:r>
              <a:rPr lang="nl-NL" sz="4700" dirty="0"/>
              <a:t> artist as </a:t>
            </a:r>
            <a:r>
              <a:rPr lang="nl-NL" sz="4700" dirty="0" err="1"/>
              <a:t>the</a:t>
            </a:r>
            <a:r>
              <a:rPr lang="nl-NL" sz="4700" dirty="0"/>
              <a:t> second hashtag</a:t>
            </a:r>
          </a:p>
          <a:p>
            <a:r>
              <a:rPr lang="nl-NL" sz="4100" b="1" dirty="0" err="1"/>
              <a:t>Note</a:t>
            </a:r>
            <a:r>
              <a:rPr lang="nl-NL" sz="4100" b="1" dirty="0"/>
              <a:t>: </a:t>
            </a:r>
            <a:r>
              <a:rPr lang="nl-NL" sz="4100" b="1" dirty="0" err="1"/>
              <a:t>use</a:t>
            </a:r>
            <a:r>
              <a:rPr lang="nl-NL" sz="4100" b="1" dirty="0"/>
              <a:t> </a:t>
            </a:r>
            <a:r>
              <a:rPr lang="nl-NL" sz="4100" b="1" dirty="0" err="1"/>
              <a:t>underscore</a:t>
            </a:r>
            <a:r>
              <a:rPr lang="nl-NL" sz="4100" b="1" dirty="0"/>
              <a:t> for </a:t>
            </a:r>
            <a:r>
              <a:rPr lang="nl-NL" sz="4100" b="1" dirty="0" err="1"/>
              <a:t>space</a:t>
            </a:r>
            <a:r>
              <a:rPr lang="nl-NL" sz="4700" dirty="0"/>
              <a:t> </a:t>
            </a:r>
            <a:endParaRPr lang="en-US" sz="47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0" y="575523"/>
            <a:ext cx="1136722" cy="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319" y="638336"/>
            <a:ext cx="1251125" cy="7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555" y="252133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18" y="1269183"/>
            <a:ext cx="284182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73" y="116104"/>
            <a:ext cx="1889588" cy="11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12" y="307466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202" y="331694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2" y="2757569"/>
            <a:ext cx="284180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85" y="5210810"/>
            <a:ext cx="9542175" cy="409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6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ICS </a:t>
            </a:r>
            <a:endParaRPr lang="en-US" dirty="0"/>
          </a:p>
        </p:txBody>
      </p:sp>
      <p:pic>
        <p:nvPicPr>
          <p:cNvPr id="11266" name="Picture 2" descr="C:\Users\lucas_j\AppData\Local\Microsoft\Windows\Temporary Internet Files\Content.Outlook\ALZHWFQB\ICS_Instance_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925511"/>
            <a:ext cx="14414183" cy="74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12290" name="Picture 2" descr="C:\Users\lucas_j\AppData\Local\Microsoft\Windows\Temporary Internet Files\Content.Outlook\ALZHWFQB\ICS_Instance_Tracking_Detai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898540"/>
            <a:ext cx="13179743" cy="4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Email </a:t>
            </a:r>
            <a:r>
              <a:rPr lang="nl-NL" dirty="0" err="1" smtClean="0"/>
              <a:t>notification</a:t>
            </a:r>
            <a:r>
              <a:rPr lang="nl-NL" dirty="0" smtClean="0"/>
              <a:t> of new </a:t>
            </a:r>
            <a:r>
              <a:rPr lang="nl-NL" dirty="0" err="1" smtClean="0"/>
              <a:t>task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PCS </a:t>
            </a:r>
            <a:r>
              <a:rPr lang="nl-NL" dirty="0" err="1" smtClean="0"/>
              <a:t>instance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2" y="1805939"/>
            <a:ext cx="9722167" cy="7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1026" name="Picture 2" descr="C:\Users\lucas_j\AppData\Local\Microsoft\Windows\Temporary Internet Files\Content.Outlook\ALZHWFQB\PCS-DocsInteg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7" y="2436853"/>
            <a:ext cx="12866668" cy="57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PCS-Process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5" y="1852989"/>
            <a:ext cx="14734181" cy="689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4098" name="Picture 2" descr="C:\Users\lucas_j\AppData\Local\Microsoft\Windows\Temporary Internet Files\Content.Outlook\ALZHWFQB\PCS-Task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46" y="1756731"/>
            <a:ext cx="14041574" cy="68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3074" name="Picture 2" descr="C:\Users\lucas_j\AppData\Local\Microsoft\Windows\Temporary Internet Files\Content.Outlook\ALZHWFQB\PCS-Task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16" y="1779624"/>
            <a:ext cx="13850124" cy="75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383" y="5798501"/>
            <a:ext cx="1715719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90" y="5729601"/>
            <a:ext cx="1729987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50" y="8214041"/>
            <a:ext cx="1049548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6598386" y="8214040"/>
            <a:ext cx="97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anilo schmie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72" y="8214040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chard olrich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908" y="5729602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ven bernhardt opitz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12" y="8214040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robert van molken"/>
          <p:cNvSpPr>
            <a:spLocks noChangeAspect="1" noChangeArrowheads="1"/>
          </p:cNvSpPr>
          <p:nvPr/>
        </p:nvSpPr>
        <p:spPr bwMode="auto">
          <a:xfrm>
            <a:off x="155575" y="-2103438"/>
            <a:ext cx="4381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robert van molken"/>
          <p:cNvSpPr>
            <a:spLocks noChangeAspect="1" noChangeArrowheads="1"/>
          </p:cNvSpPr>
          <p:nvPr/>
        </p:nvSpPr>
        <p:spPr bwMode="auto">
          <a:xfrm>
            <a:off x="307975" y="-1951038"/>
            <a:ext cx="4381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5" y="5729601"/>
            <a:ext cx="1966119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Outbound</a:t>
            </a:r>
            <a:r>
              <a:rPr lang="nl-NL" dirty="0" smtClean="0"/>
              <a:t> Twitter</a:t>
            </a:r>
            <a:endParaRPr lang="en-US" dirty="0"/>
          </a:p>
        </p:txBody>
      </p:sp>
      <p:pic>
        <p:nvPicPr>
          <p:cNvPr id="17410" name="Picture 2" descr="C:\Users\lucas_j\AppData\Local\Temp\SNAGHTMLe720c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119312"/>
            <a:ext cx="13020675" cy="82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SOA 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" y="1950719"/>
            <a:ext cx="11417302" cy="707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005840" y="6797040"/>
            <a:ext cx="42672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3" y="469740"/>
            <a:ext cx="7589837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lucas_j\AppData\Local\Temp\SNAGHTMLe2176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2728912"/>
            <a:ext cx="10944225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70" y="803116"/>
            <a:ext cx="8618537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0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ADF on JCS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3" y="1874203"/>
            <a:ext cx="868045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7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JET on ACCS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" y="1752600"/>
            <a:ext cx="15626715" cy="55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8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JET on ACCS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18" y="2747010"/>
            <a:ext cx="14479587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07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MAX</a:t>
            </a:r>
            <a:endParaRPr lang="en-US" dirty="0"/>
          </a:p>
        </p:txBody>
      </p:sp>
      <p:pic>
        <p:nvPicPr>
          <p:cNvPr id="3074" name="Picture 2" descr="C:\Users\lucas_j\AppData\Local\Microsoft\Windows\Temporary Internet Files\Content.Outlook\ALZHWFQB\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6" y="1874273"/>
            <a:ext cx="3655343" cy="72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ucas_j\AppData\Local\Microsoft\Windows\Temporary Internet Files\Content.Outlook\ALZHWFQB\Det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16" y="1874273"/>
            <a:ext cx="4207964" cy="72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ucas_j\AppData\Local\Microsoft\Windows\Temporary Internet Files\Content.Outlook\ALZHWFQB\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24" y="1874272"/>
            <a:ext cx="3944915" cy="72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lucas_j\AppData\Local\Microsoft\Windows\Temporary Internet Files\Content.Outlook\ALZHWFQB\QRCodeFinalDemo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157" y="325409"/>
            <a:ext cx="2801964" cy="30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4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 &amp; </a:t>
            </a:r>
            <a:r>
              <a:rPr lang="nl-NL" dirty="0" err="1" smtClean="0"/>
              <a:t>Experience</a:t>
            </a:r>
            <a:r>
              <a:rPr lang="nl-NL" dirty="0" smtClean="0"/>
              <a:t> Cloud</a:t>
            </a:r>
            <a:endParaRPr lang="en-US" dirty="0"/>
          </a:p>
        </p:txBody>
      </p:sp>
      <p:pic>
        <p:nvPicPr>
          <p:cNvPr id="1026" name="Picture 2" descr="C:\Users\lucas_j\AppData\Local\Microsoft\Windows\Temporary Internet Files\Content.Outlook\ALZHWFQB\ContentExperienceCS-Si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55" y="1638704"/>
            <a:ext cx="12980953" cy="64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48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 &amp; </a:t>
            </a:r>
            <a:r>
              <a:rPr lang="nl-NL" dirty="0" err="1" smtClean="0"/>
              <a:t>Experience</a:t>
            </a:r>
            <a:r>
              <a:rPr lang="nl-NL" dirty="0" smtClean="0"/>
              <a:t> Cloud</a:t>
            </a:r>
            <a:endParaRPr lang="en-US" dirty="0"/>
          </a:p>
        </p:txBody>
      </p:sp>
      <p:pic>
        <p:nvPicPr>
          <p:cNvPr id="5122" name="Picture 2" descr="C:\Users\lucas_j\AppData\Local\Microsoft\Windows\Temporary Internet Files\Content.Outlook\ALZHWFQB\ContentExperienceCS-DocsAnd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99" y="1854861"/>
            <a:ext cx="12295701" cy="70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&amp; </a:t>
            </a:r>
            <a:r>
              <a:rPr lang="nl-NL" dirty="0" err="1"/>
              <a:t>Experience</a:t>
            </a:r>
            <a:r>
              <a:rPr lang="nl-NL" dirty="0"/>
              <a:t> Cloud</a:t>
            </a:r>
            <a:endParaRPr lang="en-US" dirty="0"/>
          </a:p>
        </p:txBody>
      </p:sp>
      <p:pic>
        <p:nvPicPr>
          <p:cNvPr id="6146" name="Picture 2" descr="C:\Users\lucas_j\AppData\Local\Microsoft\Windows\Temporary Internet Files\Content.Outlook\ALZHWFQB\ContentExperienceCS-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" y="1793901"/>
            <a:ext cx="12219501" cy="70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lucas_j\AppData\Local\Microsoft\Windows\Temporary Internet Files\Content.Outlook\ALZHWFQB\IMG_77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/>
          <a:stretch/>
        </p:blipFill>
        <p:spPr bwMode="auto">
          <a:xfrm rot="5400000">
            <a:off x="5681583" y="1333103"/>
            <a:ext cx="9565640" cy="68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7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&amp; </a:t>
            </a:r>
            <a:r>
              <a:rPr lang="nl-NL" dirty="0" err="1"/>
              <a:t>Experience</a:t>
            </a:r>
            <a:r>
              <a:rPr lang="nl-NL" dirty="0"/>
              <a:t> Cloud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3" y="1889760"/>
            <a:ext cx="837565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273" y="487680"/>
            <a:ext cx="2820259" cy="899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Artist Approval Confirmation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2041208"/>
            <a:ext cx="13989050" cy="56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6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- APM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23" y="1717675"/>
            <a:ext cx="14204950" cy="66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0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- APM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55" y="1638300"/>
            <a:ext cx="1431131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55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APM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23" y="1964690"/>
            <a:ext cx="11742737" cy="615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8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APM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20" y="1733233"/>
            <a:ext cx="14112875" cy="668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3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83" y="608330"/>
            <a:ext cx="9632950" cy="661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1"/>
          <a:stretch/>
        </p:blipFill>
        <p:spPr bwMode="auto">
          <a:xfrm>
            <a:off x="382271" y="7406640"/>
            <a:ext cx="4145012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C:\Users\lucas_j\AppData\Local\Temp\SNAGHTMLd798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6567480"/>
            <a:ext cx="4684712" cy="280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8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– </a:t>
            </a:r>
            <a:r>
              <a:rPr lang="nl-NL" dirty="0" err="1" smtClean="0"/>
              <a:t>Dissecting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8" y="2384108"/>
            <a:ext cx="14212887" cy="675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 Analytics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748155"/>
            <a:ext cx="14379575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1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" y="2593975"/>
            <a:ext cx="14235113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1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Business scenario (2016)</a:t>
            </a:r>
            <a:endParaRPr lang="en-US" dirty="0"/>
          </a:p>
        </p:txBody>
      </p:sp>
      <p:sp>
        <p:nvSpPr>
          <p:cNvPr id="3" name="Explosion 1 2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6" name="Smiley Face 15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lock Arc 17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Portal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9" idx="3"/>
            <a:endCxn id="15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20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" y="1786573"/>
            <a:ext cx="15697432" cy="741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70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" y="2616835"/>
            <a:ext cx="14120813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r>
              <a:rPr lang="nl-NL" dirty="0" smtClean="0"/>
              <a:t>++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485574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13371622" y="534669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289172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13649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724162"/>
            <a:ext cx="2060765" cy="567216"/>
          </a:xfrm>
          <a:prstGeom prst="bentConnector3">
            <a:avLst>
              <a:gd name="adj1" fmla="val 710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526280"/>
            <a:ext cx="2118505" cy="621378"/>
          </a:xfrm>
          <a:prstGeom prst="bentConnector3">
            <a:avLst>
              <a:gd name="adj1" fmla="val 85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0" name="Elbow Connector 89"/>
          <p:cNvCxnSpPr>
            <a:stCxn id="96" idx="2"/>
          </p:cNvCxnSpPr>
          <p:nvPr/>
        </p:nvCxnSpPr>
        <p:spPr>
          <a:xfrm rot="16200000" flipH="1">
            <a:off x="7952582" y="3183206"/>
            <a:ext cx="1848238" cy="269639"/>
          </a:xfrm>
          <a:prstGeom prst="bentConnector3">
            <a:avLst>
              <a:gd name="adj1" fmla="val 25263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91" idx="2"/>
          </p:cNvCxnSpPr>
          <p:nvPr/>
        </p:nvCxnSpPr>
        <p:spPr>
          <a:xfrm rot="5400000">
            <a:off x="9904873" y="2457018"/>
            <a:ext cx="575491" cy="457128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8061901" y="1584780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Business </a:t>
            </a:r>
            <a:r>
              <a:rPr lang="nl-NL" sz="1400" dirty="0" err="1" smtClean="0"/>
              <a:t>Insight</a:t>
            </a:r>
            <a:endParaRPr lang="en-US" sz="1400" dirty="0"/>
          </a:p>
        </p:txBody>
      </p:sp>
      <p:cxnSp>
        <p:nvCxnSpPr>
          <p:cNvPr id="97" name="Elbow Connector 96"/>
          <p:cNvCxnSpPr>
            <a:stCxn id="96" idx="3"/>
          </p:cNvCxnSpPr>
          <p:nvPr/>
        </p:nvCxnSpPr>
        <p:spPr>
          <a:xfrm>
            <a:off x="9421862" y="1989344"/>
            <a:ext cx="2648219" cy="287950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10128724" y="4102176"/>
            <a:ext cx="1348961" cy="734793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smtClean="0">
                <a:solidFill>
                  <a:srgbClr val="002060"/>
                </a:solidFill>
              </a:rPr>
              <a:t>Container </a:t>
            </a:r>
            <a:br>
              <a:rPr lang="nl-NL" sz="1600" dirty="0" smtClean="0">
                <a:solidFill>
                  <a:srgbClr val="002060"/>
                </a:solidFill>
              </a:rPr>
            </a:br>
            <a:r>
              <a:rPr lang="nl-NL" sz="1600" dirty="0" smtClean="0">
                <a:solidFill>
                  <a:srgbClr val="002060"/>
                </a:solidFill>
              </a:rPr>
              <a:t>Cloud</a:t>
            </a:r>
            <a:endParaRPr lang="nl-NL" sz="1600" dirty="0">
              <a:solidFill>
                <a:srgbClr val="002060"/>
              </a:solidFill>
            </a:endParaRPr>
          </a:p>
          <a:p>
            <a:endParaRPr lang="en-US" sz="1600" dirty="0">
              <a:solidFill>
                <a:srgbClr val="002060"/>
              </a:solidFill>
            </a:endParaRPr>
          </a:p>
        </p:txBody>
      </p:sp>
      <p:cxnSp>
        <p:nvCxnSpPr>
          <p:cNvPr id="100" name="Elbow Connector 99"/>
          <p:cNvCxnSpPr/>
          <p:nvPr/>
        </p:nvCxnSpPr>
        <p:spPr>
          <a:xfrm rot="16200000" flipV="1">
            <a:off x="10476410" y="5330508"/>
            <a:ext cx="1282326" cy="422317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10800000" flipV="1">
            <a:off x="10906415" y="3635269"/>
            <a:ext cx="2836911" cy="999720"/>
          </a:xfrm>
          <a:prstGeom prst="bentConnector2">
            <a:avLst/>
          </a:prstGeom>
          <a:ln w="127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81242" y="6338158"/>
            <a:ext cx="1359961" cy="8091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>
                <a:solidFill>
                  <a:schemeClr val="accent3"/>
                </a:solidFill>
              </a:rPr>
              <a:t>Application Builder Cloud Service</a:t>
            </a:r>
            <a:endParaRPr lang="en-US" sz="1400" dirty="0">
              <a:solidFill>
                <a:schemeClr val="accent3"/>
              </a:solidFill>
            </a:endParaRPr>
          </a:p>
        </p:txBody>
      </p:sp>
      <p:cxnSp>
        <p:nvCxnSpPr>
          <p:cNvPr id="103" name="Elbow Connector 102"/>
          <p:cNvCxnSpPr/>
          <p:nvPr/>
        </p:nvCxnSpPr>
        <p:spPr>
          <a:xfrm flipV="1">
            <a:off x="8941203" y="6762391"/>
            <a:ext cx="2064771" cy="193691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688893" y="1584780"/>
            <a:ext cx="1464577" cy="81305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Data </a:t>
            </a:r>
            <a:r>
              <a:rPr lang="nl-NL" sz="1600" dirty="0" err="1" smtClean="0"/>
              <a:t>Vizualization</a:t>
            </a:r>
            <a:endParaRPr lang="en-US" sz="1600" dirty="0"/>
          </a:p>
        </p:txBody>
      </p:sp>
      <p:sp>
        <p:nvSpPr>
          <p:cNvPr id="104" name="Rounded Rectangle 103"/>
          <p:cNvSpPr/>
          <p:nvPr/>
        </p:nvSpPr>
        <p:spPr>
          <a:xfrm>
            <a:off x="13737464" y="5589525"/>
            <a:ext cx="1359961" cy="7445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Messaging Cloud Service</a:t>
            </a:r>
            <a:endParaRPr lang="en-US" sz="1400" dirty="0"/>
          </a:p>
        </p:txBody>
      </p:sp>
      <p:cxnSp>
        <p:nvCxnSpPr>
          <p:cNvPr id="4" name="Elbow Connector 3"/>
          <p:cNvCxnSpPr>
            <a:endCxn id="104" idx="1"/>
          </p:cNvCxnSpPr>
          <p:nvPr/>
        </p:nvCxnSpPr>
        <p:spPr>
          <a:xfrm flipV="1">
            <a:off x="12269419" y="5961819"/>
            <a:ext cx="1468045" cy="376339"/>
          </a:xfrm>
          <a:prstGeom prst="bentConnector3">
            <a:avLst>
              <a:gd name="adj1" fmla="val 20933"/>
            </a:avLst>
          </a:prstGeom>
          <a:ln w="38100">
            <a:solidFill>
              <a:srgbClr val="FF993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415193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Compute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01674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Storage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28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907259" cy="5727700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Mutual </a:t>
            </a:r>
            <a:r>
              <a:rPr lang="nl-NL" dirty="0" err="1" smtClean="0"/>
              <a:t>integration</a:t>
            </a:r>
            <a:r>
              <a:rPr lang="nl-NL" dirty="0" smtClean="0"/>
              <a:t> of Oracle PaaS Cloud services is </a:t>
            </a:r>
            <a:r>
              <a:rPr lang="nl-NL" dirty="0" err="1" smtClean="0"/>
              <a:t>becoming</a:t>
            </a:r>
            <a:r>
              <a:rPr lang="nl-NL" dirty="0" smtClean="0"/>
              <a:t> more </a:t>
            </a:r>
            <a:r>
              <a:rPr lang="nl-NL" dirty="0" err="1" smtClean="0"/>
              <a:t>natural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 smtClean="0"/>
              <a:t>current</a:t>
            </a:r>
            <a:r>
              <a:rPr lang="nl-NL" dirty="0" smtClean="0"/>
              <a:t> Oracle PaaS palette offers </a:t>
            </a:r>
            <a:r>
              <a:rPr lang="nl-NL" dirty="0" err="1" smtClean="0"/>
              <a:t>many</a:t>
            </a:r>
            <a:r>
              <a:rPr lang="nl-NL" dirty="0" smtClean="0"/>
              <a:t> options for </a:t>
            </a:r>
            <a:r>
              <a:rPr lang="nl-NL" dirty="0" err="1" smtClean="0"/>
              <a:t>implementing</a:t>
            </a:r>
            <a:r>
              <a:rPr lang="nl-NL" dirty="0" smtClean="0"/>
              <a:t> Platform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overlap</a:t>
            </a:r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obvious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are more 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– </a:t>
            </a:r>
            <a:r>
              <a:rPr lang="nl-NL" dirty="0" err="1" smtClean="0"/>
              <a:t>so</a:t>
            </a:r>
            <a:r>
              <a:rPr lang="nl-NL" dirty="0" smtClean="0"/>
              <a:t> next </a:t>
            </a:r>
            <a:r>
              <a:rPr lang="nl-NL" dirty="0" err="1" smtClean="0"/>
              <a:t>year</a:t>
            </a:r>
            <a:r>
              <a:rPr lang="nl-NL" dirty="0" smtClean="0"/>
              <a:t>, a new record!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156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68" y="7720325"/>
            <a:ext cx="85786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Lonnek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29" y="7699737"/>
            <a:ext cx="864994" cy="97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orsten Winterber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53" y="8077200"/>
            <a:ext cx="656312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rk Simps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7811955" y="8077200"/>
            <a:ext cx="609226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danilo schmied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31" y="8077200"/>
            <a:ext cx="595625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richard olrich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72" y="7699737"/>
            <a:ext cx="973088" cy="97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sven bernhardt opitz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9" y="8077200"/>
            <a:ext cx="595625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4" y="7701275"/>
            <a:ext cx="98306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6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business scenario (2017)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6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8" name="Smiley Face 17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ock Arc 19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</a:t>
            </a:r>
            <a:r>
              <a:rPr lang="nl-NL" dirty="0"/>
              <a:t>P</a:t>
            </a:r>
            <a:r>
              <a:rPr lang="nl-NL" dirty="0" smtClean="0"/>
              <a:t>ortal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1" idx="3"/>
            <a:endCxn id="17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2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8936806">
            <a:off x="14589040" y="5030662"/>
            <a:ext cx="1066549" cy="360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377159" y="3768091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Send</a:t>
            </a:r>
            <a:r>
              <a:rPr lang="nl-NL" dirty="0" smtClean="0">
                <a:solidFill>
                  <a:schemeClr val="accent3"/>
                </a:solidFill>
              </a:rPr>
              <a:t> email, </a:t>
            </a:r>
          </a:p>
          <a:p>
            <a:pPr algn="ctr"/>
            <a:r>
              <a:rPr lang="nl-NL" dirty="0" smtClean="0">
                <a:solidFill>
                  <a:schemeClr val="accent3"/>
                </a:solidFill>
              </a:rPr>
              <a:t>Update Document, 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377159" y="5851404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Access Artist </a:t>
            </a:r>
            <a:r>
              <a:rPr lang="nl-NL" dirty="0" err="1" smtClean="0">
                <a:solidFill>
                  <a:schemeClr val="accent3"/>
                </a:solidFill>
              </a:rPr>
              <a:t>proposal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Chat </a:t>
            </a:r>
            <a:r>
              <a:rPr lang="nl-NL" dirty="0" err="1" smtClean="0">
                <a:solidFill>
                  <a:schemeClr val="accent3"/>
                </a:solidFill>
              </a:rPr>
              <a:t>client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1823981">
            <a:off x="14584259" y="5828556"/>
            <a:ext cx="845238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3661202" y="6459423"/>
            <a:ext cx="1461112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Mobile 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5861290">
            <a:off x="13900496" y="6039634"/>
            <a:ext cx="638330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3090725" y="738509"/>
            <a:ext cx="3411613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Provide</a:t>
            </a:r>
            <a:r>
              <a:rPr lang="nl-NL" dirty="0" smtClean="0">
                <a:solidFill>
                  <a:schemeClr val="accent3"/>
                </a:solidFill>
              </a:rPr>
              <a:t> end </a:t>
            </a:r>
            <a:r>
              <a:rPr lang="nl-NL" dirty="0" err="1" smtClean="0">
                <a:solidFill>
                  <a:schemeClr val="accent3"/>
                </a:solidFill>
              </a:rPr>
              <a:t>to</a:t>
            </a:r>
            <a:r>
              <a:rPr lang="nl-NL" dirty="0" smtClean="0">
                <a:solidFill>
                  <a:schemeClr val="accent3"/>
                </a:solidFill>
              </a:rPr>
              <a:t> end monitoring at business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IT level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8936806">
            <a:off x="12744712" y="1466545"/>
            <a:ext cx="617466" cy="1680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204960" y="3773338"/>
            <a:ext cx="2480486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Lower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cost</a:t>
            </a:r>
            <a:r>
              <a:rPr lang="nl-NL" dirty="0" smtClean="0">
                <a:solidFill>
                  <a:schemeClr val="accent3"/>
                </a:solidFill>
              </a:rPr>
              <a:t>/</a:t>
            </a:r>
            <a:r>
              <a:rPr lang="nl-NL" dirty="0" err="1" smtClean="0">
                <a:solidFill>
                  <a:schemeClr val="accent3"/>
                </a:solidFill>
              </a:rPr>
              <a:t>increase</a:t>
            </a:r>
            <a:r>
              <a:rPr lang="nl-NL" dirty="0" smtClean="0">
                <a:solidFill>
                  <a:schemeClr val="accent3"/>
                </a:solidFill>
              </a:rPr>
              <a:t> speed  of </a:t>
            </a:r>
            <a:r>
              <a:rPr lang="nl-NL" dirty="0" err="1" smtClean="0">
                <a:solidFill>
                  <a:schemeClr val="accent3"/>
                </a:solidFill>
              </a:rPr>
              <a:t>using</a:t>
            </a:r>
            <a:r>
              <a:rPr lang="nl-NL" dirty="0" smtClean="0">
                <a:solidFill>
                  <a:schemeClr val="accent3"/>
                </a:solidFill>
              </a:rPr>
              <a:t> 3rd party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99885" y="6219010"/>
            <a:ext cx="2290635" cy="10806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Business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0916" y="6962811"/>
            <a:ext cx="3731218" cy="18284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Use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automated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collaboration</a:t>
            </a:r>
            <a:r>
              <a:rPr lang="nl-NL" dirty="0" smtClean="0">
                <a:solidFill>
                  <a:schemeClr val="accent3"/>
                </a:solidFill>
              </a:rPr>
              <a:t> platform </a:t>
            </a:r>
            <a:r>
              <a:rPr lang="nl-NL" dirty="0" err="1" smtClean="0">
                <a:solidFill>
                  <a:schemeClr val="accent3"/>
                </a:solidFill>
              </a:rPr>
              <a:t>with</a:t>
            </a:r>
            <a:r>
              <a:rPr lang="nl-NL" dirty="0" smtClean="0">
                <a:solidFill>
                  <a:schemeClr val="accent3"/>
                </a:solidFill>
              </a:rPr>
              <a:t> source control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continuous</a:t>
            </a:r>
            <a:r>
              <a:rPr lang="nl-NL" dirty="0" smtClean="0">
                <a:solidFill>
                  <a:schemeClr val="accent3"/>
                </a:solidFill>
              </a:rPr>
              <a:t> delivery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dirty="0" err="1">
                <a:solidFill>
                  <a:schemeClr val="lt1"/>
                </a:solidFill>
              </a:rPr>
              <a:t>AppContainer</a:t>
            </a:r>
            <a:r>
              <a:rPr lang="nl-NL" dirty="0">
                <a:solidFill>
                  <a:schemeClr val="lt1"/>
                </a:solidFill>
              </a:rPr>
              <a:t> </a:t>
            </a:r>
            <a:r>
              <a:rPr lang="nl-NL" dirty="0" smtClean="0">
                <a:solidFill>
                  <a:schemeClr val="lt1"/>
                </a:solidFill>
              </a:rPr>
              <a:t>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1" name="Elbow Connector 20"/>
          <p:cNvCxnSpPr>
            <a:stCxn id="19" idx="0"/>
            <a:endCxn id="18" idx="1"/>
          </p:cNvCxnSpPr>
          <p:nvPr/>
        </p:nvCxnSpPr>
        <p:spPr>
          <a:xfrm rot="5400000" flipH="1" flipV="1">
            <a:off x="11110439" y="5772891"/>
            <a:ext cx="850626" cy="292812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698477" y="1667294"/>
            <a:ext cx="2039877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Real “</a:t>
            </a:r>
            <a:r>
              <a:rPr lang="nl-NL" sz="1600" dirty="0" err="1" smtClean="0"/>
              <a:t>Things</a:t>
            </a:r>
            <a:r>
              <a:rPr lang="nl-NL" sz="1600" dirty="0" smtClean="0"/>
              <a:t>” (Pis, </a:t>
            </a:r>
            <a:r>
              <a:rPr lang="nl-NL" sz="1600" dirty="0" err="1" smtClean="0"/>
              <a:t>Arduino’s</a:t>
            </a:r>
            <a:r>
              <a:rPr lang="nl-NL" sz="1600" dirty="0" smtClean="0"/>
              <a:t>, …)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171743" y="1674404"/>
            <a:ext cx="88308" cy="965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Elbow Connector 2085"/>
          <p:cNvCxnSpPr>
            <a:stCxn id="36" idx="3"/>
            <a:endCxn id="10" idx="1"/>
          </p:cNvCxnSpPr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Elbow Connector 2088"/>
          <p:cNvCxnSpPr>
            <a:stCxn id="18" idx="0"/>
            <a:endCxn id="10" idx="3"/>
          </p:cNvCxnSpPr>
          <p:nvPr/>
        </p:nvCxnSpPr>
        <p:spPr>
          <a:xfrm rot="16200000" flipV="1">
            <a:off x="13112553" y="5170327"/>
            <a:ext cx="1189173" cy="133983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Elbow Connector 2090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7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  <p:bldP spid="24" grpId="0" animBg="1"/>
      <p:bldP spid="26" grpId="0" animBg="1"/>
      <p:bldP spid="28" grpId="0" animBg="1"/>
      <p:bldP spid="30" grpId="0" animBg="1"/>
      <p:bldP spid="36" grpId="0" animBg="1"/>
      <p:bldP spid="38" grpId="0" animBg="1"/>
      <p:bldP spid="1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513006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>
            <a:stCxn id="54" idx="3"/>
            <a:endCxn id="52" idx="1"/>
          </p:cNvCxnSpPr>
          <p:nvPr/>
        </p:nvCxnSpPr>
        <p:spPr>
          <a:xfrm>
            <a:off x="13371622" y="545337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305936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30413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52" grpId="0" animBg="1"/>
      <p:bldP spid="53" grpId="0" animBg="1"/>
      <p:bldP spid="54" grpId="0"/>
      <p:bldP spid="56" grpId="0" animBg="1"/>
      <p:bldP spid="57" grpId="0"/>
      <p:bldP spid="58" grpId="0" animBg="1"/>
      <p:bldP spid="59" grpId="0"/>
      <p:bldP spid="62" grpId="0" animBg="1"/>
      <p:bldP spid="63" grpId="0"/>
      <p:bldP spid="74" grpId="0" animBg="1"/>
      <p:bldP spid="76" grpId="0" animBg="1"/>
      <p:bldP spid="77" grpId="0" animBg="1"/>
      <p:bldP spid="78" grpId="0" animBg="1"/>
      <p:bldP spid="80" grpId="0" animBg="1"/>
      <p:bldP spid="155" grpId="0" animBg="1"/>
      <p:bldP spid="160" grpId="0" animBg="1"/>
      <p:bldP spid="161" grpId="0"/>
      <p:bldP spid="162" grpId="0" animBg="1"/>
      <p:bldP spid="163" grpId="0"/>
      <p:bldP spid="2058" grpId="0" animBg="1"/>
      <p:bldP spid="203" grpId="0" animBg="1"/>
      <p:bldP spid="205" grpId="0" animBg="1"/>
      <p:bldP spid="92" grpId="0" animBg="1"/>
      <p:bldP spid="93" grpId="0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10473</TotalTime>
  <Words>579</Words>
  <Application>Microsoft Office PowerPoint</Application>
  <PresentationFormat>Custom</PresentationFormat>
  <Paragraphs>222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AMIS_WIDESCREEN</vt:lpstr>
      <vt:lpstr>World record Soaring trough the clouds  LIve demo of 17 clouds</vt:lpstr>
      <vt:lpstr>Soaring through the clouds</vt:lpstr>
      <vt:lpstr>end-to-end integrated flow using AS MANY Oracle PaaS Cloud Services as possible</vt:lpstr>
      <vt:lpstr>The Team</vt:lpstr>
      <vt:lpstr>The plan</vt:lpstr>
      <vt:lpstr>Business scenario (2016)</vt:lpstr>
      <vt:lpstr>Extended business scenario (2017)</vt:lpstr>
      <vt:lpstr>Cloud services architecture</vt:lpstr>
      <vt:lpstr>Cloud services architecture</vt:lpstr>
      <vt:lpstr>Integrating cloud services – vertically and horizontally</vt:lpstr>
      <vt:lpstr>Live Endpoints &amp; Resources</vt:lpstr>
      <vt:lpstr>First Steps…</vt:lpstr>
      <vt:lpstr>Dev CS</vt:lpstr>
      <vt:lpstr>PowerPoint Presentation</vt:lpstr>
      <vt:lpstr>PowerPoint Presentation</vt:lpstr>
      <vt:lpstr>API CS</vt:lpstr>
      <vt:lpstr>API CS</vt:lpstr>
      <vt:lpstr>API CS</vt:lpstr>
      <vt:lpstr>API CS</vt:lpstr>
      <vt:lpstr>MCS</vt:lpstr>
      <vt:lpstr>MCS</vt:lpstr>
      <vt:lpstr>MCS</vt:lpstr>
      <vt:lpstr>MCS</vt:lpstr>
      <vt:lpstr>The end user portal – JET on ACCS</vt:lpstr>
      <vt:lpstr>PowerPoint Presentation</vt:lpstr>
      <vt:lpstr>Liking an artist in the portal</vt:lpstr>
      <vt:lpstr>Likes</vt:lpstr>
      <vt:lpstr>PowerPoint Presentation</vt:lpstr>
      <vt:lpstr>The audience participation story</vt:lpstr>
      <vt:lpstr>Incoming Stream Exploration</vt:lpstr>
      <vt:lpstr>Incoming Stream Exploration (Drilldown)</vt:lpstr>
      <vt:lpstr>Now you tweet your Artist Proposal for OOW 2017</vt:lpstr>
      <vt:lpstr>ICS </vt:lpstr>
      <vt:lpstr>ICS</vt:lpstr>
      <vt:lpstr>Email notification of new task  in PCS instance</vt:lpstr>
      <vt:lpstr>PCS</vt:lpstr>
      <vt:lpstr>PCS</vt:lpstr>
      <vt:lpstr>PCS</vt:lpstr>
      <vt:lpstr>PCS</vt:lpstr>
      <vt:lpstr>Outbound Twitter</vt:lpstr>
      <vt:lpstr>SOA CS</vt:lpstr>
      <vt:lpstr>PowerPoint Presentation</vt:lpstr>
      <vt:lpstr>ADF on JCS</vt:lpstr>
      <vt:lpstr>JET on ACCS</vt:lpstr>
      <vt:lpstr>JET on ACCS</vt:lpstr>
      <vt:lpstr>MAX</vt:lpstr>
      <vt:lpstr>Content &amp; Experience Cloud</vt:lpstr>
      <vt:lpstr>Content &amp; Experience Cloud</vt:lpstr>
      <vt:lpstr>Content &amp; Experience Cloud</vt:lpstr>
      <vt:lpstr>Content &amp; Experience Cloud</vt:lpstr>
      <vt:lpstr>Artist Approval Confirmation </vt:lpstr>
      <vt:lpstr>OMC - APM</vt:lpstr>
      <vt:lpstr>OMC - APM</vt:lpstr>
      <vt:lpstr>OMC APM</vt:lpstr>
      <vt:lpstr>OMC APM</vt:lpstr>
      <vt:lpstr>PowerPoint Presentation</vt:lpstr>
      <vt:lpstr>OMC – Dissecting an instance</vt:lpstr>
      <vt:lpstr>Log Analytics</vt:lpstr>
      <vt:lpstr>PowerPoint Presentation</vt:lpstr>
      <vt:lpstr>PowerPoint Presentation</vt:lpstr>
      <vt:lpstr>PowerPoint Presentation</vt:lpstr>
      <vt:lpstr>Conclusion</vt:lpstr>
      <vt:lpstr>Cloud services architecture++</vt:lpstr>
      <vt:lpstr>Conclusion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271</cp:revision>
  <dcterms:created xsi:type="dcterms:W3CDTF">2016-11-24T07:31:17Z</dcterms:created>
  <dcterms:modified xsi:type="dcterms:W3CDTF">2017-06-14T04:45:34Z</dcterms:modified>
</cp:coreProperties>
</file>